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594" r:id="rId1"/>
  </p:sldMasterIdLst>
  <p:notesMasterIdLst>
    <p:notesMasterId r:id="rId7"/>
  </p:notesMasterIdLst>
  <p:handoutMasterIdLst>
    <p:handoutMasterId r:id="rId8"/>
  </p:handoutMasterIdLst>
  <p:sldIdLst>
    <p:sldId id="454" r:id="rId2"/>
    <p:sldId id="555" r:id="rId3"/>
    <p:sldId id="542" r:id="rId4"/>
    <p:sldId id="554" r:id="rId5"/>
    <p:sldId id="550" r:id="rId6"/>
  </p:sldIdLst>
  <p:sldSz cx="9144000" cy="6858000" type="screen4x3"/>
  <p:notesSz cx="6950075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aylor" initials="" lastIdx="7" clrIdx="0"/>
  <p:cmAuthor id="1" name="Don Baylor" initials="db" lastIdx="7" clrIdx="1"/>
  <p:cmAuthor id="2" name="lrosen" initials="lr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84"/>
    <a:srgbClr val="C36926"/>
    <a:srgbClr val="CFE5E4"/>
    <a:srgbClr val="66CCFF"/>
    <a:srgbClr val="007CB9"/>
    <a:srgbClr val="D8782E"/>
    <a:srgbClr val="0099FF"/>
    <a:srgbClr val="D88B64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0" autoAdjust="0"/>
    <p:restoredTop sz="78372" autoAdjust="0"/>
  </p:normalViewPr>
  <p:slideViewPr>
    <p:cSldViewPr>
      <p:cViewPr>
        <p:scale>
          <a:sx n="75" d="100"/>
          <a:sy n="75" d="100"/>
        </p:scale>
        <p:origin x="-10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10" y="-72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65" tIns="45133" rIns="90265" bIns="45133" numCol="1" anchor="t" anchorCtr="0" compatLnSpc="1">
            <a:prstTxWarp prst="textNoShape">
              <a:avLst/>
            </a:prstTxWarp>
          </a:bodyPr>
          <a:lstStyle>
            <a:lvl1pPr algn="l" defTabSz="90323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1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65" tIns="45133" rIns="90265" bIns="45133" numCol="1" anchor="t" anchorCtr="0" compatLnSpc="1">
            <a:prstTxWarp prst="textNoShape">
              <a:avLst/>
            </a:prstTxWarp>
          </a:bodyPr>
          <a:lstStyle>
            <a:lvl1pPr algn="r" defTabSz="903238" eaLnBrk="0" hangingPunct="0">
              <a:defRPr sz="1200"/>
            </a:lvl1pPr>
          </a:lstStyle>
          <a:p>
            <a:pPr>
              <a:defRPr/>
            </a:pPr>
            <a:fld id="{F62A3DB7-7360-464C-A19F-ADB30DEE6AEF}" type="datetime1">
              <a:rPr lang="en-US"/>
              <a:pPr>
                <a:defRPr/>
              </a:pPr>
              <a:t>9/10/2012</a:t>
            </a:fld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6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65" tIns="45133" rIns="90265" bIns="45133" numCol="1" anchor="b" anchorCtr="0" compatLnSpc="1">
            <a:prstTxWarp prst="textNoShape">
              <a:avLst/>
            </a:prstTxWarp>
          </a:bodyPr>
          <a:lstStyle>
            <a:lvl1pPr algn="l" defTabSz="90323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6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65" tIns="45133" rIns="90265" bIns="45133" numCol="1" anchor="b" anchorCtr="0" compatLnSpc="1">
            <a:prstTxWarp prst="textNoShape">
              <a:avLst/>
            </a:prstTxWarp>
          </a:bodyPr>
          <a:lstStyle>
            <a:lvl1pPr algn="r" defTabSz="903238" eaLnBrk="0" hangingPunct="0">
              <a:defRPr sz="1200"/>
            </a:lvl1pPr>
          </a:lstStyle>
          <a:p>
            <a:pPr>
              <a:defRPr/>
            </a:pPr>
            <a:fld id="{6EAB3179-4994-4372-96B1-39BB70C94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9" tIns="45990" rIns="91979" bIns="45990" numCol="1" anchor="t" anchorCtr="0" compatLnSpc="1">
            <a:prstTxWarp prst="textNoShape">
              <a:avLst/>
            </a:prstTxWarp>
          </a:bodyPr>
          <a:lstStyle>
            <a:lvl1pPr algn="l" defTabSz="919113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1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9" tIns="45990" rIns="91979" bIns="45990" numCol="1" anchor="t" anchorCtr="0" compatLnSpc="1">
            <a:prstTxWarp prst="textNoShape">
              <a:avLst/>
            </a:prstTxWarp>
          </a:bodyPr>
          <a:lstStyle>
            <a:lvl1pPr algn="r" defTabSz="919113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8037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6" y="4387851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9" tIns="45990" rIns="91979" bIns="459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0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6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9" tIns="45990" rIns="91979" bIns="45990" numCol="1" anchor="b" anchorCtr="0" compatLnSpc="1">
            <a:prstTxWarp prst="textNoShape">
              <a:avLst/>
            </a:prstTxWarp>
          </a:bodyPr>
          <a:lstStyle>
            <a:lvl1pPr algn="l" defTabSz="919113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0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6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79" tIns="45990" rIns="91979" bIns="45990" numCol="1" anchor="b" anchorCtr="0" compatLnSpc="1">
            <a:prstTxWarp prst="textNoShape">
              <a:avLst/>
            </a:prstTxWarp>
          </a:bodyPr>
          <a:lstStyle>
            <a:lvl1pPr algn="r" defTabSz="919113">
              <a:defRPr sz="1200" baseline="0"/>
            </a:lvl1pPr>
          </a:lstStyle>
          <a:p>
            <a:pPr>
              <a:defRPr/>
            </a:pPr>
            <a:fld id="{32C25703-5050-43FD-A714-E61B21B10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63F8D-6788-40D0-8DD1-690E84860AA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588" indent="-228588" eaLnBrk="1" hangingPunct="1"/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19B1BB-BE32-4778-A273-4BAD4E38F0AC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ED74BCE-43A3-4DD9-92DC-11FB2A86C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5" r:id="rId1"/>
    <p:sldLayoutId id="2147485596" r:id="rId2"/>
    <p:sldLayoutId id="2147485597" r:id="rId3"/>
    <p:sldLayoutId id="2147485598" r:id="rId4"/>
    <p:sldLayoutId id="2147485599" r:id="rId5"/>
    <p:sldLayoutId id="2147485600" r:id="rId6"/>
    <p:sldLayoutId id="2147485601" r:id="rId7"/>
    <p:sldLayoutId id="2147485602" r:id="rId8"/>
    <p:sldLayoutId id="2147485603" r:id="rId9"/>
    <p:sldLayoutId id="2147485604" r:id="rId10"/>
    <p:sldLayoutId id="2147485605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3352800"/>
            <a:ext cx="8763000" cy="2438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dirty="0" smtClean="0">
                <a:latin typeface="Gill Sans MT" pitchFamily="34" charset="0"/>
              </a:rPr>
              <a:t/>
            </a:r>
            <a:br>
              <a:rPr lang="en-US" sz="3200" b="1" dirty="0" smtClean="0">
                <a:latin typeface="Gill Sans MT" pitchFamily="34" charset="0"/>
              </a:rPr>
            </a:br>
            <a:r>
              <a:rPr lang="en-US" sz="2800" dirty="0" smtClean="0">
                <a:latin typeface="Gill Sans MT" pitchFamily="34" charset="0"/>
              </a:rPr>
              <a:t/>
            </a:r>
            <a:br>
              <a:rPr lang="en-US" sz="2800" dirty="0" smtClean="0">
                <a:latin typeface="Gill Sans MT" pitchFamily="34" charset="0"/>
              </a:rPr>
            </a:br>
            <a:r>
              <a:rPr lang="en-US" sz="2800" dirty="0" smtClean="0">
                <a:latin typeface="Gill Sans MT" pitchFamily="34" charset="0"/>
              </a:rPr>
              <a:t/>
            </a:r>
            <a:br>
              <a:rPr lang="en-US" sz="2800" dirty="0" smtClean="0">
                <a:latin typeface="Gill Sans MT" pitchFamily="34" charset="0"/>
              </a:rPr>
            </a:br>
            <a:r>
              <a:rPr lang="en-US" sz="2800" dirty="0" smtClean="0">
                <a:latin typeface="Gill Sans MT" pitchFamily="34" charset="0"/>
              </a:rPr>
              <a:t/>
            </a:r>
            <a:br>
              <a:rPr lang="en-US" sz="2800" dirty="0" smtClean="0">
                <a:latin typeface="Gill Sans MT" pitchFamily="34" charset="0"/>
              </a:rPr>
            </a:br>
            <a:r>
              <a:rPr lang="en-US" sz="2800" dirty="0" smtClean="0">
                <a:latin typeface="Gill Sans MT" pitchFamily="34" charset="0"/>
              </a:rPr>
              <a:t> </a:t>
            </a:r>
            <a:br>
              <a:rPr lang="en-US" sz="2800" dirty="0" smtClean="0">
                <a:latin typeface="Gill Sans MT" pitchFamily="34" charset="0"/>
              </a:rPr>
            </a:br>
            <a:r>
              <a:rPr lang="en-US" sz="2800" dirty="0" smtClean="0">
                <a:latin typeface="Gill Sans MT" pitchFamily="34" charset="0"/>
              </a:rPr>
              <a:t/>
            </a:r>
            <a:br>
              <a:rPr lang="en-US" sz="2800" dirty="0" smtClean="0">
                <a:latin typeface="Gill Sans MT" pitchFamily="34" charset="0"/>
              </a:rPr>
            </a:br>
            <a:r>
              <a:rPr lang="en-US" sz="2800" dirty="0" smtClean="0">
                <a:latin typeface="Gill Sans MT" pitchFamily="34" charset="0"/>
              </a:rPr>
              <a:t/>
            </a:r>
            <a:br>
              <a:rPr lang="en-US" sz="2800" dirty="0" smtClean="0">
                <a:latin typeface="Gill Sans MT" pitchFamily="34" charset="0"/>
              </a:rPr>
            </a:br>
            <a:r>
              <a:rPr lang="en-US" sz="4400" i="1" dirty="0" smtClean="0"/>
              <a:t>Interim Charge # 3</a:t>
            </a:r>
            <a:br>
              <a:rPr lang="en-US" sz="4400" i="1" dirty="0" smtClean="0"/>
            </a:br>
            <a:r>
              <a:rPr lang="en-US" sz="4400" i="1" dirty="0" smtClean="0"/>
              <a:t>Implementation of HB 2592 and 2594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House Committee on Pensions, Investments, and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Financial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Services</a:t>
            </a:r>
            <a:b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Testimony  </a:t>
            </a:r>
            <a:b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September 12-13, 2012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Don Baylor, Jr.</a:t>
            </a:r>
            <a:b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Senior Policy Analyst, Economic Opportunity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0482" name="Rectangle 15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pic>
        <p:nvPicPr>
          <p:cNvPr id="20483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6525"/>
            <a:ext cx="91440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Line 32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33"/>
          <p:cNvSpPr>
            <a:spLocks noChangeShapeType="1"/>
          </p:cNvSpPr>
          <p:nvPr/>
        </p:nvSpPr>
        <p:spPr bwMode="auto">
          <a:xfrm>
            <a:off x="1588" y="1479550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34"/>
          <p:cNvSpPr>
            <a:spLocks noChangeShapeType="1"/>
          </p:cNvSpPr>
          <p:nvPr/>
        </p:nvSpPr>
        <p:spPr bwMode="auto">
          <a:xfrm>
            <a:off x="1588" y="1516063"/>
            <a:ext cx="9144000" cy="0"/>
          </a:xfrm>
          <a:prstGeom prst="line">
            <a:avLst/>
          </a:prstGeom>
          <a:noFill/>
          <a:ln w="31750">
            <a:solidFill>
              <a:srgbClr val="004C8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35"/>
          <p:cNvSpPr>
            <a:spLocks noChangeArrowheads="1"/>
          </p:cNvSpPr>
          <p:nvPr/>
        </p:nvSpPr>
        <p:spPr bwMode="auto">
          <a:xfrm>
            <a:off x="1588" y="670560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the CAB Quarterly </a:t>
            </a:r>
            <a:br>
              <a:rPr lang="en-US" dirty="0" smtClean="0"/>
            </a:br>
            <a:r>
              <a:rPr lang="en-US" dirty="0" smtClean="0"/>
              <a:t>Reports Tell 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Volume:</a:t>
            </a:r>
          </a:p>
          <a:p>
            <a:pPr lvl="1"/>
            <a:r>
              <a:rPr lang="en-US" dirty="0" smtClean="0"/>
              <a:t>Over $1.3 Billion in Loan Activity</a:t>
            </a:r>
          </a:p>
          <a:p>
            <a:pPr lvl="1"/>
            <a:r>
              <a:rPr lang="en-US" dirty="0" smtClean="0"/>
              <a:t>Over 1.7 million “new” loans</a:t>
            </a:r>
          </a:p>
          <a:p>
            <a:pPr lvl="1"/>
            <a:r>
              <a:rPr lang="en-US" dirty="0" smtClean="0"/>
              <a:t>Over 1.7 million refinances, or “rollovers”</a:t>
            </a:r>
          </a:p>
          <a:p>
            <a:r>
              <a:rPr lang="en-US" b="1" dirty="0" smtClean="0"/>
              <a:t>Cost of CAB Fee (per $100): </a:t>
            </a:r>
            <a:r>
              <a:rPr lang="en-US" dirty="0" smtClean="0"/>
              <a:t>Texas payday and auto title loans are among the </a:t>
            </a:r>
            <a:r>
              <a:rPr lang="en-US" b="1" dirty="0" smtClean="0"/>
              <a:t>most expensive</a:t>
            </a:r>
            <a:r>
              <a:rPr lang="en-US" dirty="0" smtClean="0"/>
              <a:t> in the U.S (~$22)</a:t>
            </a:r>
          </a:p>
          <a:p>
            <a:pPr lvl="1"/>
            <a:r>
              <a:rPr lang="en-US" dirty="0" smtClean="0"/>
              <a:t>Alabama:  $17.50</a:t>
            </a:r>
          </a:p>
          <a:p>
            <a:pPr lvl="1"/>
            <a:r>
              <a:rPr lang="en-US" dirty="0" smtClean="0"/>
              <a:t>Florida:  $10</a:t>
            </a:r>
          </a:p>
          <a:p>
            <a:pPr lvl="1"/>
            <a:r>
              <a:rPr lang="en-US" dirty="0" smtClean="0"/>
              <a:t>Oklahoma:  $15 (less than $300); $10 ($300-$500) </a:t>
            </a:r>
          </a:p>
          <a:p>
            <a:r>
              <a:rPr lang="en-US" b="1" dirty="0" smtClean="0"/>
              <a:t>For Single Payment Products, </a:t>
            </a:r>
            <a:r>
              <a:rPr lang="en-US" b="1" dirty="0" smtClean="0"/>
              <a:t>Consumer </a:t>
            </a:r>
            <a:r>
              <a:rPr lang="en-US" b="1" dirty="0" smtClean="0"/>
              <a:t>Refinancing is the Norm</a:t>
            </a:r>
          </a:p>
          <a:p>
            <a:pPr lvl="1"/>
            <a:r>
              <a:rPr lang="en-US" b="1" dirty="0" smtClean="0"/>
              <a:t>Payday (73%)</a:t>
            </a:r>
          </a:p>
          <a:p>
            <a:pPr lvl="1"/>
            <a:r>
              <a:rPr lang="en-US" b="1" dirty="0" smtClean="0"/>
              <a:t>Auto Title (68%)</a:t>
            </a:r>
          </a:p>
          <a:p>
            <a:r>
              <a:rPr lang="en-US" b="1" dirty="0" smtClean="0"/>
              <a:t>Auto </a:t>
            </a:r>
            <a:r>
              <a:rPr lang="en-US" b="1" dirty="0" smtClean="0"/>
              <a:t>Repossession:  </a:t>
            </a:r>
            <a:r>
              <a:rPr lang="en-US" dirty="0" smtClean="0"/>
              <a:t>CABs </a:t>
            </a:r>
            <a:r>
              <a:rPr lang="en-US" dirty="0" smtClean="0"/>
              <a:t>have </a:t>
            </a:r>
            <a:r>
              <a:rPr lang="en-US" dirty="0" err="1" smtClean="0"/>
              <a:t>repossesed</a:t>
            </a:r>
            <a:r>
              <a:rPr lang="en-US" dirty="0" smtClean="0"/>
              <a:t> over 17,000 </a:t>
            </a:r>
            <a:r>
              <a:rPr lang="en-US" dirty="0" smtClean="0"/>
              <a:t>autos </a:t>
            </a:r>
            <a:r>
              <a:rPr lang="en-US" dirty="0" smtClean="0"/>
              <a:t>(approx. 94 per day)</a:t>
            </a:r>
          </a:p>
          <a:p>
            <a:pPr lvl="1"/>
            <a:r>
              <a:rPr lang="en-US" i="1" dirty="0" smtClean="0"/>
              <a:t>Installment</a:t>
            </a:r>
            <a:r>
              <a:rPr lang="en-US" dirty="0" smtClean="0"/>
              <a:t> Auto Title Loans have a much higher repossession rate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Focus on Single Payment </a:t>
            </a:r>
            <a:br>
              <a:rPr lang="en-US" b="1" dirty="0" smtClean="0"/>
            </a:br>
            <a:r>
              <a:rPr lang="en-US" b="1" dirty="0" smtClean="0"/>
              <a:t>Payday Loans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product makes up about ¾ of loans &amp; transactions</a:t>
            </a:r>
          </a:p>
          <a:p>
            <a:r>
              <a:rPr lang="en-US" dirty="0" smtClean="0"/>
              <a:t>Nearly</a:t>
            </a:r>
            <a:r>
              <a:rPr lang="en-US" b="1" dirty="0" smtClean="0"/>
              <a:t> 3 of every 4 </a:t>
            </a:r>
            <a:r>
              <a:rPr lang="en-US" dirty="0" smtClean="0"/>
              <a:t>(73%) single-payment loans are not paid back when initially due, and are </a:t>
            </a:r>
            <a:r>
              <a:rPr lang="en-US" b="1" dirty="0" smtClean="0"/>
              <a:t>refinanced</a:t>
            </a:r>
            <a:r>
              <a:rPr lang="en-US" dirty="0" smtClean="0"/>
              <a:t>, or “rolled over” at least</a:t>
            </a:r>
          </a:p>
          <a:p>
            <a:r>
              <a:rPr lang="en-US" dirty="0" smtClean="0"/>
              <a:t>About </a:t>
            </a:r>
            <a:r>
              <a:rPr lang="en-US" b="1" dirty="0" smtClean="0"/>
              <a:t>2 in 3 </a:t>
            </a:r>
            <a:r>
              <a:rPr lang="en-US" dirty="0" smtClean="0"/>
              <a:t>(65%) refinancing consumers do so multiple times (Mean ~ 2.4)</a:t>
            </a:r>
          </a:p>
          <a:p>
            <a:r>
              <a:rPr lang="en-US" dirty="0" smtClean="0"/>
              <a:t>In 1Q-2Q 2012, we expect a portion of payday consumers </a:t>
            </a:r>
            <a:r>
              <a:rPr lang="en-US" b="1" dirty="0" smtClean="0"/>
              <a:t>refinanced 4-8 times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4572000" y="1295400"/>
          <a:ext cx="4572000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19200"/>
                <a:gridCol w="18288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Average</a:t>
                      </a:r>
                      <a:r>
                        <a:rPr lang="en-US" sz="1400" baseline="0" dirty="0" smtClean="0"/>
                        <a:t> Loan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 of Rollovers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Consumer </a:t>
                      </a:r>
                      <a:r>
                        <a:rPr lang="en-US" sz="1400" dirty="0" smtClean="0"/>
                        <a:t>Cost</a:t>
                      </a:r>
                    </a:p>
                    <a:p>
                      <a:pPr algn="ctr"/>
                      <a:r>
                        <a:rPr lang="en-US" sz="1400" dirty="0" smtClean="0"/>
                        <a:t> </a:t>
                      </a:r>
                      <a:r>
                        <a:rPr lang="en-US" sz="1400" dirty="0" smtClean="0"/>
                        <a:t>(Repayment Ratio)</a:t>
                      </a:r>
                      <a:endParaRPr lang="en-US" sz="1400" dirty="0"/>
                    </a:p>
                  </a:txBody>
                  <a:tcPr/>
                </a:tc>
              </a:tr>
              <a:tr h="7704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$880</a:t>
                      </a:r>
                    </a:p>
                    <a:p>
                      <a:pPr algn="ctr"/>
                      <a:r>
                        <a:rPr lang="en-US" dirty="0" smtClean="0"/>
                        <a:t>(1.9)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704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$1,110</a:t>
                      </a:r>
                    </a:p>
                    <a:p>
                      <a:pPr algn="ctr"/>
                      <a:r>
                        <a:rPr lang="en-US" dirty="0" smtClean="0"/>
                        <a:t>(2.4)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2327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$1,860</a:t>
                      </a:r>
                    </a:p>
                    <a:p>
                      <a:pPr algn="ctr"/>
                      <a:r>
                        <a:rPr lang="en-US" dirty="0" smtClean="0"/>
                        <a:t>(4.0)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988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∞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∞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Complaints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Spread across CABs and geographic areas</a:t>
            </a:r>
          </a:p>
          <a:p>
            <a:r>
              <a:rPr lang="en-US" dirty="0" smtClean="0"/>
              <a:t>About 235 complaints received (about one per day) through Aug. 24, 2012</a:t>
            </a:r>
          </a:p>
          <a:p>
            <a:r>
              <a:rPr lang="en-US" dirty="0" smtClean="0"/>
              <a:t>Loan Cost (APR, fees) and Repossessions most common category of complaints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What the Annual Report </a:t>
            </a:r>
            <a:br>
              <a:rPr lang="en-US" b="1" dirty="0" smtClean="0"/>
            </a:br>
            <a:r>
              <a:rPr lang="en-US" b="1" dirty="0" smtClean="0"/>
              <a:t>Will Tell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Refinances:</a:t>
            </a:r>
          </a:p>
          <a:p>
            <a:pPr lvl="1"/>
            <a:r>
              <a:rPr lang="en-US" dirty="0" smtClean="0"/>
              <a:t>Average Number of rollovers</a:t>
            </a:r>
          </a:p>
          <a:p>
            <a:pPr lvl="1"/>
            <a:r>
              <a:rPr lang="en-US" dirty="0" smtClean="0"/>
              <a:t>Distribution Frequency</a:t>
            </a:r>
          </a:p>
          <a:p>
            <a:r>
              <a:rPr lang="en-US" dirty="0" smtClean="0"/>
              <a:t>Average number of days of indebtedness for customers who refinance “short-term” </a:t>
            </a:r>
            <a:r>
              <a:rPr lang="en-US" dirty="0" smtClean="0"/>
              <a:t>loans</a:t>
            </a:r>
          </a:p>
          <a:p>
            <a:r>
              <a:rPr lang="en-US" dirty="0" smtClean="0"/>
              <a:t>Potential Revision of OCCC Disclosures (HB 2592)</a:t>
            </a:r>
            <a:endParaRPr lang="en-US" dirty="0" smtClean="0"/>
          </a:p>
          <a:p>
            <a:pPr lvl="1"/>
            <a:r>
              <a:rPr lang="en-US" dirty="0" smtClean="0"/>
              <a:t>e.g</a:t>
            </a:r>
            <a:r>
              <a:rPr lang="en-US" dirty="0" smtClean="0"/>
              <a:t>. Most consumers refinance.  Of those who refinance, the average consumer takes out a $470 loan and pays an annual total of $____ including interest and fees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42452</TotalTime>
  <Words>345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        Interim Charge # 3 Implementation of HB 2592 and 2594 House Committee on Pensions, Investments, and  Financial Services Testimony   September 12-13, 2012 Don Baylor, Jr. Senior Policy Analyst, Economic Opportunity </vt:lpstr>
      <vt:lpstr>What the CAB Quarterly  Reports Tell Us </vt:lpstr>
      <vt:lpstr>Focus on Single Payment  Payday Loans</vt:lpstr>
      <vt:lpstr>Complaints</vt:lpstr>
      <vt:lpstr>What the Annual Report  Will Tell Us</vt:lpstr>
    </vt:vector>
  </TitlesOfParts>
  <Company>CPPP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lcavazos</dc:creator>
  <cp:lastModifiedBy>Don Baylor</cp:lastModifiedBy>
  <cp:revision>4439</cp:revision>
  <cp:lastPrinted>2009-04-22T19:24:48Z</cp:lastPrinted>
  <dcterms:created xsi:type="dcterms:W3CDTF">2005-06-07T18:52:45Z</dcterms:created>
  <dcterms:modified xsi:type="dcterms:W3CDTF">2012-09-10T21:37:53Z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